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Dynapuff Condensed" charset="1" panose="00000000000000000000"/>
      <p:regular r:id="rId26"/>
    </p:embeddedFont>
    <p:embeddedFont>
      <p:font typeface="Dynapuff SemiCondensed" charset="1" panose="00000000000000000000"/>
      <p:regular r:id="rId27"/>
    </p:embeddedFont>
    <p:embeddedFont>
      <p:font typeface="Dynapuff Condensed Bold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https://github.com/XuanHien304/Vietnamese-medical-chatbot-based/blob/main/data/intent_train.json" TargetMode="External" Type="http://schemas.openxmlformats.org/officeDocument/2006/relationships/hyperlink"/><Relationship Id="rId7" Target="https://github.com/PB3002/ViMedical_Disease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png" Type="http://schemas.openxmlformats.org/officeDocument/2006/relationships/image"/><Relationship Id="rId5" Target="https://www.youtube.com/watch?v=HCFTXTn1PHA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30206" y="880157"/>
            <a:ext cx="11227589" cy="760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009"/>
              </a:lnSpc>
              <a:spcBef>
                <a:spcPct val="0"/>
              </a:spcBef>
            </a:pPr>
            <a:r>
              <a:rPr lang="en-US" sz="16674" spc="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REL301M CAPSTONE PROJECT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13428" y="8736471"/>
            <a:ext cx="8261144" cy="660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82"/>
              </a:lnSpc>
              <a:spcBef>
                <a:spcPct val="0"/>
              </a:spcBef>
            </a:pPr>
            <a:r>
              <a:rPr lang="en-US" sz="3654" spc="109">
                <a:solidFill>
                  <a:srgbClr val="3F3E3A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Presented by: NguyenNHSE185109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2605" y="6043612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418111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2160" y="3473719"/>
            <a:ext cx="15623680" cy="3339562"/>
          </a:xfrm>
          <a:custGeom>
            <a:avLst/>
            <a:gdLst/>
            <a:ahLst/>
            <a:cxnLst/>
            <a:rect r="r" b="b" t="t" l="l"/>
            <a:pathLst>
              <a:path h="3339562" w="15623680">
                <a:moveTo>
                  <a:pt x="0" y="0"/>
                </a:moveTo>
                <a:lnTo>
                  <a:pt x="15623680" y="0"/>
                </a:lnTo>
                <a:lnTo>
                  <a:pt x="15623680" y="3339562"/>
                </a:lnTo>
                <a:lnTo>
                  <a:pt x="0" y="3339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6450" y="1262797"/>
            <a:ext cx="125151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DIRECT PREFERENCE OPTIMIZATION (DPO)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79974" y="2262458"/>
            <a:ext cx="9128053" cy="5762083"/>
          </a:xfrm>
          <a:custGeom>
            <a:avLst/>
            <a:gdLst/>
            <a:ahLst/>
            <a:cxnLst/>
            <a:rect r="r" b="b" t="t" l="l"/>
            <a:pathLst>
              <a:path h="5762083" w="9128053">
                <a:moveTo>
                  <a:pt x="0" y="0"/>
                </a:moveTo>
                <a:lnTo>
                  <a:pt x="9128052" y="0"/>
                </a:lnTo>
                <a:lnTo>
                  <a:pt x="9128052" y="5762084"/>
                </a:lnTo>
                <a:lnTo>
                  <a:pt x="0" y="576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6450" y="523875"/>
            <a:ext cx="125151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IMPLEMENTATION - PROJECT STUCTURE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4811" y="1797340"/>
            <a:ext cx="6218378" cy="7665180"/>
          </a:xfrm>
          <a:custGeom>
            <a:avLst/>
            <a:gdLst/>
            <a:ahLst/>
            <a:cxnLst/>
            <a:rect r="r" b="b" t="t" l="l"/>
            <a:pathLst>
              <a:path h="7665180" w="6218378">
                <a:moveTo>
                  <a:pt x="0" y="0"/>
                </a:moveTo>
                <a:lnTo>
                  <a:pt x="6218378" y="0"/>
                </a:lnTo>
                <a:lnTo>
                  <a:pt x="6218378" y="7665180"/>
                </a:lnTo>
                <a:lnTo>
                  <a:pt x="0" y="7665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4929" y="523875"/>
            <a:ext cx="130181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IMPLEMENTATION - SYSTEM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58009" y="1904326"/>
            <a:ext cx="12989168" cy="6478348"/>
          </a:xfrm>
          <a:custGeom>
            <a:avLst/>
            <a:gdLst/>
            <a:ahLst/>
            <a:cxnLst/>
            <a:rect r="r" b="b" t="t" l="l"/>
            <a:pathLst>
              <a:path h="6478348" w="12989168">
                <a:moveTo>
                  <a:pt x="0" y="0"/>
                </a:moveTo>
                <a:lnTo>
                  <a:pt x="12989168" y="0"/>
                </a:lnTo>
                <a:lnTo>
                  <a:pt x="12989168" y="6478348"/>
                </a:lnTo>
                <a:lnTo>
                  <a:pt x="0" y="647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34929" y="523875"/>
            <a:ext cx="130181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IMPLEMENTATION - DPO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57478" y="8518477"/>
            <a:ext cx="11790229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Generated 10 samples of prompt messages, chosen output and rejected output using LLM from agent chat logs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938" y="2153207"/>
            <a:ext cx="4101064" cy="6076393"/>
          </a:xfrm>
          <a:custGeom>
            <a:avLst/>
            <a:gdLst/>
            <a:ahLst/>
            <a:cxnLst/>
            <a:rect r="r" b="b" t="t" l="l"/>
            <a:pathLst>
              <a:path h="6076393" w="4101064">
                <a:moveTo>
                  <a:pt x="0" y="0"/>
                </a:moveTo>
                <a:lnTo>
                  <a:pt x="4101063" y="0"/>
                </a:lnTo>
                <a:lnTo>
                  <a:pt x="4101063" y="6076393"/>
                </a:lnTo>
                <a:lnTo>
                  <a:pt x="0" y="607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9512" y="2153207"/>
            <a:ext cx="10105425" cy="2494214"/>
          </a:xfrm>
          <a:custGeom>
            <a:avLst/>
            <a:gdLst/>
            <a:ahLst/>
            <a:cxnLst/>
            <a:rect r="r" b="b" t="t" l="l"/>
            <a:pathLst>
              <a:path h="2494214" w="10105425">
                <a:moveTo>
                  <a:pt x="0" y="0"/>
                </a:moveTo>
                <a:lnTo>
                  <a:pt x="10105425" y="0"/>
                </a:lnTo>
                <a:lnTo>
                  <a:pt x="10105425" y="2494214"/>
                </a:lnTo>
                <a:lnTo>
                  <a:pt x="0" y="24942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49512" y="4743228"/>
            <a:ext cx="10105425" cy="3486372"/>
          </a:xfrm>
          <a:custGeom>
            <a:avLst/>
            <a:gdLst/>
            <a:ahLst/>
            <a:cxnLst/>
            <a:rect r="r" b="b" t="t" l="l"/>
            <a:pathLst>
              <a:path h="3486372" w="10105425">
                <a:moveTo>
                  <a:pt x="0" y="0"/>
                </a:moveTo>
                <a:lnTo>
                  <a:pt x="10105425" y="0"/>
                </a:lnTo>
                <a:lnTo>
                  <a:pt x="10105425" y="3486372"/>
                </a:lnTo>
                <a:lnTo>
                  <a:pt x="0" y="3486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4929" y="523875"/>
            <a:ext cx="1301814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IMPLEMENTATION - DPO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9947" y="8551089"/>
            <a:ext cx="13240799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Since resources are scarce, apply QLoRA before preference tuning the model.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268186"/>
            <a:ext cx="11301259" cy="5961414"/>
          </a:xfrm>
          <a:custGeom>
            <a:avLst/>
            <a:gdLst/>
            <a:ahLst/>
            <a:cxnLst/>
            <a:rect r="r" b="b" t="t" l="l"/>
            <a:pathLst>
              <a:path h="5961414" w="11301259">
                <a:moveTo>
                  <a:pt x="0" y="0"/>
                </a:moveTo>
                <a:lnTo>
                  <a:pt x="11301258" y="0"/>
                </a:lnTo>
                <a:lnTo>
                  <a:pt x="11301258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4200" y="1057275"/>
            <a:ext cx="8799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RESULT - DPO TRAINING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66510" y="8456930"/>
            <a:ext cx="10258628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The reward for chosen responses increases as the reward for rejected responses declines, as expected. Reward accuracy remains at 1 after a certain point.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93371" y="2810327"/>
            <a:ext cx="11301259" cy="1864708"/>
          </a:xfrm>
          <a:custGeom>
            <a:avLst/>
            <a:gdLst/>
            <a:ahLst/>
            <a:cxnLst/>
            <a:rect r="r" b="b" t="t" l="l"/>
            <a:pathLst>
              <a:path h="1864708" w="11301259">
                <a:moveTo>
                  <a:pt x="0" y="0"/>
                </a:moveTo>
                <a:lnTo>
                  <a:pt x="11301258" y="0"/>
                </a:lnTo>
                <a:lnTo>
                  <a:pt x="11301258" y="1864708"/>
                </a:lnTo>
                <a:lnTo>
                  <a:pt x="0" y="1864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6066781"/>
            <a:ext cx="11301259" cy="1850581"/>
          </a:xfrm>
          <a:custGeom>
            <a:avLst/>
            <a:gdLst/>
            <a:ahLst/>
            <a:cxnLst/>
            <a:rect r="r" b="b" t="t" l="l"/>
            <a:pathLst>
              <a:path h="1850581" w="11301259">
                <a:moveTo>
                  <a:pt x="0" y="0"/>
                </a:moveTo>
                <a:lnTo>
                  <a:pt x="11301258" y="0"/>
                </a:lnTo>
                <a:lnTo>
                  <a:pt x="11301258" y="1850581"/>
                </a:lnTo>
                <a:lnTo>
                  <a:pt x="0" y="1850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93371" y="2302963"/>
            <a:ext cx="265950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Original model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93371" y="5559416"/>
            <a:ext cx="291102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Model after DPO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03531" y="523875"/>
            <a:ext cx="989428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RESULT - TEST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2449" y="2463737"/>
            <a:ext cx="7310128" cy="5765863"/>
          </a:xfrm>
          <a:custGeom>
            <a:avLst/>
            <a:gdLst/>
            <a:ahLst/>
            <a:cxnLst/>
            <a:rect r="r" b="b" t="t" l="l"/>
            <a:pathLst>
              <a:path h="5765863" w="7310128">
                <a:moveTo>
                  <a:pt x="0" y="0"/>
                </a:moveTo>
                <a:lnTo>
                  <a:pt x="7310128" y="0"/>
                </a:lnTo>
                <a:lnTo>
                  <a:pt x="7310128" y="5765863"/>
                </a:lnTo>
                <a:lnTo>
                  <a:pt x="0" y="576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7035" y="2463737"/>
            <a:ext cx="7368516" cy="5765863"/>
          </a:xfrm>
          <a:custGeom>
            <a:avLst/>
            <a:gdLst/>
            <a:ahLst/>
            <a:cxnLst/>
            <a:rect r="r" b="b" t="t" l="l"/>
            <a:pathLst>
              <a:path h="5765863" w="7368516">
                <a:moveTo>
                  <a:pt x="0" y="0"/>
                </a:moveTo>
                <a:lnTo>
                  <a:pt x="7368516" y="0"/>
                </a:lnTo>
                <a:lnTo>
                  <a:pt x="7368516" y="5765863"/>
                </a:lnTo>
                <a:lnTo>
                  <a:pt x="0" y="57658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03531" y="523875"/>
            <a:ext cx="989428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RESULT - TEST MODELS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449" y="1956372"/>
            <a:ext cx="265950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Original model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07035" y="1956372"/>
            <a:ext cx="2911027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Model after DPO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54496" y="1019175"/>
            <a:ext cx="1217900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56036" y="2235879"/>
            <a:ext cx="12975928" cy="462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DPO showed significant improvement even with just 10 samples, raising the total average score from 2.2 to 4.25</a:t>
            </a:r>
          </a:p>
          <a:p>
            <a:pPr algn="l"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The greatest improvement is in recognizing and disregarding irrelevant information.</a:t>
            </a:r>
          </a:p>
          <a:p>
            <a:pPr algn="l"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However, it still occasionally forgets user-provided symptoms across turns, resulting in repeated questions.</a:t>
            </a:r>
          </a:p>
          <a:p>
            <a:pPr algn="l" marL="626111" indent="-313055" lvl="1">
              <a:lnSpc>
                <a:spcPts val="464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All other evaluation criteria also improved notably after applying DPO, with individual max score went up to 6.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4819" y="738769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94326" y="3474634"/>
            <a:ext cx="11372567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Update the syst</a:t>
            </a:r>
            <a:r>
              <a:rPr lang="en-US" sz="35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em prompt to maintain context across chats and prevent repeating or forgetting information.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Add a tool to log symptoms into a persistent memory record.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Enhance the search tool to handle multiple queries or synthesize data from various sources.</a:t>
            </a:r>
          </a:p>
          <a:p>
            <a:pPr algn="just">
              <a:lnSpc>
                <a:spcPts val="4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948806" y="2238375"/>
            <a:ext cx="8390388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IMPR</a:t>
            </a: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OVEMENT SUGGESTION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6735" y="6747939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0130" y="6114049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516697" y="3819719"/>
            <a:ext cx="3333148" cy="3872151"/>
            <a:chOff x="0" y="0"/>
            <a:chExt cx="546608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2"/>
              <a:stretch>
                <a:fillRect l="-22045" t="0" r="-220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EFDA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38547" y="3819719"/>
            <a:ext cx="3333148" cy="3872151"/>
            <a:chOff x="0" y="0"/>
            <a:chExt cx="546608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3"/>
              <a:stretch>
                <a:fillRect l="-22045" t="0" r="-2204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EFDA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401397" y="3819719"/>
            <a:ext cx="3333148" cy="3872151"/>
            <a:chOff x="0" y="0"/>
            <a:chExt cx="546608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4"/>
              <a:stretch>
                <a:fillRect l="-22045" t="0" r="-2204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EFDA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676662" y="2107719"/>
            <a:ext cx="8934676" cy="1102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26"/>
              </a:lnSpc>
            </a:pPr>
            <a:r>
              <a:rPr lang="en-US" sz="7681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GROUP MEMBER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16697" y="6959432"/>
            <a:ext cx="3605314" cy="52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2893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Hannah Morales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2484" y="6934943"/>
            <a:ext cx="358527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Estelle Darcy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65988" y="6934943"/>
            <a:ext cx="414649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Donna Stroupe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73816" y="3975664"/>
            <a:ext cx="8688208" cy="3601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373"/>
              </a:lnSpc>
            </a:pPr>
            <a:r>
              <a:rPr lang="en-US" sz="16716" spc="501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664261" y="6677503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2184892" y="-10287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54823" y="-4550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2605" y="6043612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0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173200" y="628709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337292" y="-876300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7223" y="-302623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26735" y="6747939"/>
            <a:ext cx="6103108" cy="4114800"/>
          </a:xfrm>
          <a:custGeom>
            <a:avLst/>
            <a:gdLst/>
            <a:ahLst/>
            <a:cxnLst/>
            <a:rect r="r" b="b" t="t" l="l"/>
            <a:pathLst>
              <a:path h="4114800" w="6103108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0130" y="6114049"/>
            <a:ext cx="2369825" cy="2300885"/>
          </a:xfrm>
          <a:custGeom>
            <a:avLst/>
            <a:gdLst/>
            <a:ahLst/>
            <a:cxnLst/>
            <a:rect r="r" b="b" t="t" l="l"/>
            <a:pathLst>
              <a:path h="2300885" w="236982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88210" y="738769"/>
            <a:ext cx="14111580" cy="8809462"/>
          </a:xfrm>
          <a:custGeom>
            <a:avLst/>
            <a:gdLst/>
            <a:ahLst/>
            <a:cxnLst/>
            <a:rect r="r" b="b" t="t" l="l"/>
            <a:pathLst>
              <a:path h="8809462" w="14111580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7962" y="3759195"/>
            <a:ext cx="11063099" cy="369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Reliable</a:t>
            </a:r>
            <a:r>
              <a:rPr lang="en-US" sz="3499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 medical information is hard to access in many areas, and online self-diagnosis can cause misinformation.</a:t>
            </a:r>
          </a:p>
          <a:p>
            <a:pPr algn="l" marL="755646" indent="-377823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Standard LLMs lack structured reasoning and may give unsafe advice, so improved AI assistants are needed for safe, relevant guidance.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4696" y="2467693"/>
            <a:ext cx="8438608" cy="77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1"/>
              </a:lnSpc>
            </a:pPr>
            <a:r>
              <a:rPr lang="en-US" sz="6346" spc="63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PROJECT BACKGROUND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75679">
            <a:off x="2682522" y="3039966"/>
            <a:ext cx="6516917" cy="6218334"/>
          </a:xfrm>
          <a:custGeom>
            <a:avLst/>
            <a:gdLst/>
            <a:ahLst/>
            <a:cxnLst/>
            <a:rect r="r" b="b" t="t" l="l"/>
            <a:pathLst>
              <a:path h="6218334" w="6516917">
                <a:moveTo>
                  <a:pt x="0" y="0"/>
                </a:moveTo>
                <a:lnTo>
                  <a:pt x="6516917" y="0"/>
                </a:lnTo>
                <a:lnTo>
                  <a:pt x="6516917" y="6218334"/>
                </a:lnTo>
                <a:lnTo>
                  <a:pt x="0" y="621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75679">
            <a:off x="9998000" y="3039966"/>
            <a:ext cx="6516917" cy="6218334"/>
          </a:xfrm>
          <a:custGeom>
            <a:avLst/>
            <a:gdLst/>
            <a:ahLst/>
            <a:cxnLst/>
            <a:rect r="r" b="b" t="t" l="l"/>
            <a:pathLst>
              <a:path h="6218334" w="6516917">
                <a:moveTo>
                  <a:pt x="0" y="0"/>
                </a:moveTo>
                <a:lnTo>
                  <a:pt x="6516918" y="0"/>
                </a:lnTo>
                <a:lnTo>
                  <a:pt x="6516918" y="6218334"/>
                </a:lnTo>
                <a:lnTo>
                  <a:pt x="0" y="621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4461" y="1874136"/>
            <a:ext cx="10399079" cy="92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94"/>
              </a:lnSpc>
              <a:spcBef>
                <a:spcPct val="0"/>
              </a:spcBef>
            </a:pPr>
            <a:r>
              <a:rPr lang="en-US" sz="7438" strike="noStrike" u="none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PROJECT GOALS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76708" y="4968240"/>
            <a:ext cx="4528546" cy="236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Build</a:t>
            </a:r>
            <a:r>
              <a:rPr lang="en-US" sz="27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 a Vietnamese medical agent using ReAct and MedGemma 4B, leveraging retrieval tools.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61786" y="4730115"/>
            <a:ext cx="4789346" cy="28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F</a:t>
            </a:r>
            <a:r>
              <a:rPr lang="en-US" sz="27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ine-tune the model with Direct Preference Optimization (DPO) to align with ReAct and improve reasoning quality for vietnamese users.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02728" y="309396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1724" y="307491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6718" y="3093960"/>
            <a:ext cx="898554" cy="895287"/>
          </a:xfrm>
          <a:custGeom>
            <a:avLst/>
            <a:gdLst/>
            <a:ahLst/>
            <a:cxnLst/>
            <a:rect r="r" b="b" t="t" l="l"/>
            <a:pathLst>
              <a:path h="895287" w="898554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5201282" y="3522554"/>
            <a:ext cx="3760442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6180962" y="1720805"/>
            <a:ext cx="5926076" cy="953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37"/>
              </a:lnSpc>
              <a:spcBef>
                <a:spcPct val="0"/>
              </a:spcBef>
            </a:pPr>
            <a:r>
              <a:rPr lang="en-US" b="true" sz="6197">
                <a:solidFill>
                  <a:srgbClr val="000000"/>
                </a:solidFill>
                <a:latin typeface="Dynapuff Condensed Bold"/>
                <a:ea typeface="Dynapuff Condensed Bold"/>
                <a:cs typeface="Dynapuff Condensed Bold"/>
                <a:sym typeface="Dynapuff Condensed Bold"/>
              </a:rPr>
              <a:t>TIMELINE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75679">
            <a:off x="11781271" y="4628293"/>
            <a:ext cx="4408001" cy="4206041"/>
          </a:xfrm>
          <a:custGeom>
            <a:avLst/>
            <a:gdLst/>
            <a:ahLst/>
            <a:cxnLst/>
            <a:rect r="r" b="b" t="t" l="l"/>
            <a:pathLst>
              <a:path h="4206041" w="440800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75679">
            <a:off x="6939999" y="4628293"/>
            <a:ext cx="4408001" cy="4206041"/>
          </a:xfrm>
          <a:custGeom>
            <a:avLst/>
            <a:gdLst/>
            <a:ahLst/>
            <a:cxnLst/>
            <a:rect r="r" b="b" t="t" l="l"/>
            <a:pathLst>
              <a:path h="4206041" w="440800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75679">
            <a:off x="2098727" y="4628293"/>
            <a:ext cx="4408001" cy="4206041"/>
          </a:xfrm>
          <a:custGeom>
            <a:avLst/>
            <a:gdLst/>
            <a:ahLst/>
            <a:cxnLst/>
            <a:rect r="r" b="b" t="t" l="l"/>
            <a:pathLst>
              <a:path h="4206041" w="440800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554291" y="5456281"/>
            <a:ext cx="2782255" cy="259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Week 3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R</a:t>
            </a: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L post-prompt training to boost performance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Evaluate planning and act abilities, write report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52873" y="5456281"/>
            <a:ext cx="2782255" cy="296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We</a:t>
            </a: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ek 2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Select an environment or simple tasks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Build a basic ReAct agent to reason and take action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49430" y="5595934"/>
            <a:ext cx="2782255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We</a:t>
            </a: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ek 1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Study the ReAct architecture and main components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Learn to integrate external APIs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0">
            <a:off x="-250222" y="-10386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30028" y="3097825"/>
            <a:ext cx="5452511" cy="5131775"/>
          </a:xfrm>
          <a:custGeom>
            <a:avLst/>
            <a:gdLst/>
            <a:ahLst/>
            <a:cxnLst/>
            <a:rect r="r" b="b" t="t" l="l"/>
            <a:pathLst>
              <a:path h="5131775" w="5452511">
                <a:moveTo>
                  <a:pt x="0" y="0"/>
                </a:moveTo>
                <a:lnTo>
                  <a:pt x="5452511" y="0"/>
                </a:lnTo>
                <a:lnTo>
                  <a:pt x="5452511" y="5131775"/>
                </a:lnTo>
                <a:lnTo>
                  <a:pt x="0" y="513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4200" y="1595460"/>
            <a:ext cx="8799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METHODO</a:t>
            </a: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LOGY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2057" y="3031150"/>
            <a:ext cx="8041679" cy="565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The </a:t>
            </a: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ReAct architecture (Reason + Act) interleaves 3 key steps to synergizes reasoning and acting: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Thought: The agent thinks and plans its next move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Action: It carries out an action, like searching or asking a question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</a:rPr>
              <a:t>Observation: It reviews the result, updating its understanding before starting the cycle again</a:t>
            </a: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6215" y="3002424"/>
            <a:ext cx="11301259" cy="5904908"/>
          </a:xfrm>
          <a:custGeom>
            <a:avLst/>
            <a:gdLst/>
            <a:ahLst/>
            <a:cxnLst/>
            <a:rect r="r" b="b" t="t" l="l"/>
            <a:pathLst>
              <a:path h="5904908" w="11301259">
                <a:moveTo>
                  <a:pt x="0" y="0"/>
                </a:moveTo>
                <a:lnTo>
                  <a:pt x="11301259" y="0"/>
                </a:lnTo>
                <a:lnTo>
                  <a:pt x="11301259" y="5904908"/>
                </a:lnTo>
                <a:lnTo>
                  <a:pt x="0" y="5904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4200" y="1552575"/>
            <a:ext cx="8799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MODEL - MEDGEMMA 4B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87012" y="3647772"/>
            <a:ext cx="6711456" cy="4345668"/>
          </a:xfrm>
          <a:custGeom>
            <a:avLst/>
            <a:gdLst/>
            <a:ahLst/>
            <a:cxnLst/>
            <a:rect r="r" b="b" t="t" l="l"/>
            <a:pathLst>
              <a:path h="4345668" w="6711456">
                <a:moveTo>
                  <a:pt x="0" y="0"/>
                </a:moveTo>
                <a:lnTo>
                  <a:pt x="6711456" y="0"/>
                </a:lnTo>
                <a:lnTo>
                  <a:pt x="6711456" y="4345668"/>
                </a:lnTo>
                <a:lnTo>
                  <a:pt x="0" y="4345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5933" y="3647772"/>
            <a:ext cx="6461959" cy="4345668"/>
          </a:xfrm>
          <a:custGeom>
            <a:avLst/>
            <a:gdLst/>
            <a:ahLst/>
            <a:cxnLst/>
            <a:rect r="r" b="b" t="t" l="l"/>
            <a:pathLst>
              <a:path h="4345668" w="6461959">
                <a:moveTo>
                  <a:pt x="0" y="0"/>
                </a:moveTo>
                <a:lnTo>
                  <a:pt x="6461960" y="0"/>
                </a:lnTo>
                <a:lnTo>
                  <a:pt x="6461960" y="4345668"/>
                </a:lnTo>
                <a:lnTo>
                  <a:pt x="0" y="43456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44200" y="1552575"/>
            <a:ext cx="8799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DATA - KNOWLEDGE 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5933" y="3136192"/>
            <a:ext cx="6478067" cy="2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  <a:hlinkClick r:id="rId6" tooltip="https://github.com/XuanHien304/Vietnamese-medical-chatbot-based/blob/main/data/intent_train.json"/>
              </a:rPr>
              <a:t>XuanHien304/Vietnamese-medical-chatbot-based/data/intent_train.json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03707" y="3136192"/>
            <a:ext cx="6478067" cy="26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u="sng">
                <a:solidFill>
                  <a:srgbClr val="000000"/>
                </a:solidFill>
                <a:latin typeface="Dynapuff SemiCondensed"/>
                <a:ea typeface="Dynapuff SemiCondensed"/>
                <a:cs typeface="Dynapuff SemiCondensed"/>
                <a:sym typeface="Dynapuff SemiCondensed"/>
                <a:hlinkClick r:id="rId7" tooltip="https://github.com/PB3002/ViMedical_Disease"/>
              </a:rPr>
              <a:t>PB3002/ViMedical_Disease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F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22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425139" y="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5" tooltip="https://www.youtube.com/watch?v=HCFTXTn1PHA"/>
          </p:cNvPr>
          <p:cNvSpPr/>
          <p:nvPr/>
        </p:nvSpPr>
        <p:spPr>
          <a:xfrm flipH="false" flipV="false" rot="0">
            <a:off x="3382046" y="2594324"/>
            <a:ext cx="11523909" cy="6482199"/>
          </a:xfrm>
          <a:custGeom>
            <a:avLst/>
            <a:gdLst/>
            <a:ahLst/>
            <a:cxnLst/>
            <a:rect r="r" b="b" t="t" l="l"/>
            <a:pathLst>
              <a:path h="6482199" w="11523909">
                <a:moveTo>
                  <a:pt x="0" y="0"/>
                </a:moveTo>
                <a:lnTo>
                  <a:pt x="11523908" y="0"/>
                </a:lnTo>
                <a:lnTo>
                  <a:pt x="11523908" y="6482198"/>
                </a:lnTo>
                <a:lnTo>
                  <a:pt x="0" y="648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6450" y="1262797"/>
            <a:ext cx="125151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Dynapuff Condensed"/>
                <a:ea typeface="Dynapuff Condensed"/>
                <a:cs typeface="Dynapuff Condensed"/>
                <a:sym typeface="Dynapuff Condensed"/>
              </a:rPr>
              <a:t>DIRECT PREFERENCE OPTIMIZATION (DPO)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DAGtulOT_AI</dc:identifier>
  <dcterms:modified xsi:type="dcterms:W3CDTF">2011-08-01T06:04:30Z</dcterms:modified>
  <cp:revision>1</cp:revision>
  <dc:title>REL Capstone Project Presentation</dc:title>
</cp:coreProperties>
</file>